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8" r:id="rId315"/>
    <p:sldId id="569" r:id="rId316"/>
    <p:sldId id="570" r:id="rId317"/>
    <p:sldId id="571" r:id="rId318"/>
    <p:sldId id="572" r:id="rId319"/>
    <p:sldId id="573" r:id="rId320"/>
  </p:sldIdLst>
  <p:sldSz cx="9144000" cy="6858000" type="screen4x3"/>
  <p:notesSz cx="6858000" cy="9144000"/>
  <p:defaultTextStyle>
    <a:defPPr>
      <a:defRPr lang="b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248" y="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slide" Target="slides/slide298.xml"  /><Relationship Id="rId301" Type="http://schemas.openxmlformats.org/officeDocument/2006/relationships/slide" Target="slides/slide299.xml"  /><Relationship Id="rId302" Type="http://schemas.openxmlformats.org/officeDocument/2006/relationships/slide" Target="slides/slide300.xml"  /><Relationship Id="rId303" Type="http://schemas.openxmlformats.org/officeDocument/2006/relationships/slide" Target="slides/slide301.xml"  /><Relationship Id="rId304" Type="http://schemas.openxmlformats.org/officeDocument/2006/relationships/slide" Target="slides/slide302.xml"  /><Relationship Id="rId305" Type="http://schemas.openxmlformats.org/officeDocument/2006/relationships/slide" Target="slides/slide303.xml"  /><Relationship Id="rId306" Type="http://schemas.openxmlformats.org/officeDocument/2006/relationships/slide" Target="slides/slide304.xml"  /><Relationship Id="rId307" Type="http://schemas.openxmlformats.org/officeDocument/2006/relationships/slide" Target="slides/slide305.xml"  /><Relationship Id="rId308" Type="http://schemas.openxmlformats.org/officeDocument/2006/relationships/slide" Target="slides/slide306.xml"  /><Relationship Id="rId309" Type="http://schemas.openxmlformats.org/officeDocument/2006/relationships/slide" Target="slides/slide307.xml"  /><Relationship Id="rId31" Type="http://schemas.openxmlformats.org/officeDocument/2006/relationships/slide" Target="slides/slide29.xml"  /><Relationship Id="rId310" Type="http://schemas.openxmlformats.org/officeDocument/2006/relationships/slide" Target="slides/slide308.xml"  /><Relationship Id="rId311" Type="http://schemas.openxmlformats.org/officeDocument/2006/relationships/slide" Target="slides/slide309.xml"  /><Relationship Id="rId312" Type="http://schemas.openxmlformats.org/officeDocument/2006/relationships/slide" Target="slides/slide310.xml"  /><Relationship Id="rId313" Type="http://schemas.openxmlformats.org/officeDocument/2006/relationships/slide" Target="slides/slide311.xml"  /><Relationship Id="rId314" Type="http://schemas.openxmlformats.org/officeDocument/2006/relationships/slide" Target="slides/slide312.xml"  /><Relationship Id="rId315" Type="http://schemas.openxmlformats.org/officeDocument/2006/relationships/slide" Target="slides/slide313.xml"  /><Relationship Id="rId316" Type="http://schemas.openxmlformats.org/officeDocument/2006/relationships/slide" Target="slides/slide314.xml"  /><Relationship Id="rId317" Type="http://schemas.openxmlformats.org/officeDocument/2006/relationships/slide" Target="slides/slide315.xml"  /><Relationship Id="rId318" Type="http://schemas.openxmlformats.org/officeDocument/2006/relationships/slide" Target="slides/slide316.xml"  /><Relationship Id="rId319" Type="http://schemas.openxmlformats.org/officeDocument/2006/relationships/slide" Target="slides/slide317.xml"  /><Relationship Id="rId32" Type="http://schemas.openxmlformats.org/officeDocument/2006/relationships/slide" Target="slides/slide30.xml"  /><Relationship Id="rId320" Type="http://schemas.openxmlformats.org/officeDocument/2006/relationships/slide" Target="slides/slide318.xml"  /><Relationship Id="rId321" Type="http://schemas.openxmlformats.org/officeDocument/2006/relationships/presProps" Target="presProps.xml"  /><Relationship Id="rId322" Type="http://schemas.openxmlformats.org/officeDocument/2006/relationships/viewProps" Target="viewProps.xml"  /><Relationship Id="rId323" Type="http://schemas.openxmlformats.org/officeDocument/2006/relationships/theme" Target="theme/theme1.xml"  /><Relationship Id="rId324" Type="http://schemas.openxmlformats.org/officeDocument/2006/relationships/tableStyles" Target="tableStyles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4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6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6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9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2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5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0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8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0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73.jpe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5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1.jpe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5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8.jpe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9.jpe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3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3.jpe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4.jpe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9.jpe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jpe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05.jpe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0.jpe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1.jpe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Relationship Id="rId3" Type="http://schemas.openxmlformats.org/officeDocument/2006/relationships/image" Target="../media/image114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0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2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5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28.jpe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1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8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3.jpe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4.jpe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8.jpe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Relationship Id="rId3" Type="http://schemas.openxmlformats.org/officeDocument/2006/relationships/image" Target="../media/image140.jpe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2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4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45.jpe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8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1.jpe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2.jpe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3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4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7.jpe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1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2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3.jpeg"  /><Relationship Id="rId3" Type="http://schemas.openxmlformats.org/officeDocument/2006/relationships/image" Target="../media/image164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65.jpeg"  /></Relationships>
</file>

<file path=ppt/slides/_rels/slide2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6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7.jpeg"  /></Relationships>
</file>

<file path=ppt/slides/_rels/slide3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8.jpeg"  /></Relationships>
</file>

<file path=ppt/slides/_rels/slide3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9.jpeg"  /></Relationships>
</file>

<file path=ppt/slides/_rels/slide3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0.jpeg"  /></Relationships>
</file>

<file path=ppt/slides/_rels/slide3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71.jpeg"  /></Relationships>
</file>

<file path=ppt/slides/_rels/slide3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2.jpeg"  /></Relationships>
</file>

<file path=ppt/slides/_rels/slide3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3.jpeg"  /></Relationships>
</file>

<file path=ppt/slides/_rels/slide3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4.jpeg"  /></Relationships>
</file>

<file path=ppt/slides/_rels/slide3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5.jpeg"  /></Relationships>
</file>

<file path=ppt/slides/_rels/slide3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6.jpeg"  /></Relationships>
</file>

<file path=ppt/slides/_rels/slide3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1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7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gif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9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Relationship Id="rId3" Type="http://schemas.openxmlformats.org/officeDocument/2006/relationships/image" Target="../media/image42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46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72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400"/>
              <a:t>Drugi sin je izgubljen i pronađen je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32040" y="1700808"/>
            <a:ext cx="3563952" cy="4171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Današnje</a:t>
            </a:r>
            <a:r xmlns:a="http://schemas.openxmlformats.org/drawingml/2006/main">
              <a:rPr altLang="en-US" lang="b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kviz</a:t>
            </a:r>
            <a:r xmlns:a="http://schemas.openxmlformats.org/drawingml/2006/main">
              <a:rPr altLang="en-US" lang="bs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92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024" y="5134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Kako se otac ponašao prema drugom sinu kada se vratio?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Izbacio je drugog sina.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Udario je drugog sina.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Nije vidio drugog sina.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Rado je dočekao drugog sina.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bs" sz="2800">
                <a:solidFill>
                  <a:srgbClr val="ff0000"/>
                </a:solidFill>
              </a:rPr>
              <a:t>Rado je dočekao drugog sina.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81 Božja riječ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772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400"/>
              <a:t>Dužnik koji je dugovao deset hiljada talenata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20072" y="1700808"/>
            <a:ext cx="3923929" cy="4169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/>
              <a:t>'Zar nisi trebao imati milosti prema svom saslužitelju kao što sam i ja prema tebi?'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5583" y="5325432"/>
            <a:ext cx="9053611" cy="1549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Bio je jedan čovek koji je kralju dugovao deset hiljada talenata. Kralj se sažalio na čovjeka, poništio dug.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042118"/>
            <a:ext cx="913463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Ali kad je taj čovjek izašao, našao je jednog od svojih kolega koji mu je dugovao stotinu denara. Zgrabio ga je i bio ljut na njega. „Vrati mi ono što mi duguješ!”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3728" y="0"/>
            <a:ext cx="494899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70148"/>
            <a:ext cx="9078915" cy="155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bacio je svog kolegu u zatvor. Kralj je ovu vijest čuo od svog drugog sluge.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9" l="263" r="157" t="319"/>
          <a:stretch>
            <a:fillRect/>
          </a:stretch>
        </p:blipFill>
        <p:spPr>
          <a:xfrm>
            <a:off x="0" y="692696"/>
            <a:ext cx="9144000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46" y="5042118"/>
            <a:ext cx="9134646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Tada se kralj naljutio i pozvao slugu nazad. “Otkazao sam sav taj tvoj dug jer si me molio. Zar nisi trebao imati milosti prema svojim kolegama slugama kao što sam ja imao milosti prema tebi?”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11760" y="1"/>
            <a:ext cx="4125792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Isus je rekao: “Kao što vam je naš nebeski Otac oprostio, tako i vi treba da oprostite jedni drugima.”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0"/>
            <a:ext cx="9144000" cy="5749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/>
              <a:t>Današnja lekcija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015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Jedan sluga je bio očišćen od veoma velikog duga od deset hiljada talenata.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Ali on nije oprostio svom saslužitelju koji mu je dugovao sto denara.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Ovo je nezahvalan stav.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Također nam je oprošteno i spaseno milošću kroz Isusa.</a:t>
            </a:r>
            <a:r xmlns:a="http://schemas.openxmlformats.org/drawingml/2006/main">
              <a:rPr altLang="en-US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Ako ne zaboravimo tu milost, moramo oprostiti onima koji su nam pogriješili.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47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/>
              <a:t>Ko je Isus?</a:t>
            </a:r>
            <a:r xmlns:a="http://schemas.openxmlformats.org/drawingml/2006/main">
              <a:rPr altLang="en-US" lang="bs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rgbClr val="0070c0"/>
                </a:solidFill>
              </a:rPr>
              <a:t>Isus je..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taj koji nam oprašta i voli nas do kraja.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4688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Koliko mu je novca kralj otpisao??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sto denara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dvije stotine denara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sto talenata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deset hiljada talenata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bs" sz="2800">
                <a:solidFill>
                  <a:srgbClr val="ff0000"/>
                </a:solidFill>
              </a:rPr>
              <a:t>deset hiljada talenata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/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4000"/>
              <a:t>Jer ovaj moj sin je bio mrtav i ponovo je živ; izgubljen je i pronađen je.' Tako su počeli da slave.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/>
              <a:t>'Zar nisi trebao imati milosti prema svom saslužitelju kao što sam i ja prema tebi?'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82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6121" y="1954205"/>
            <a:ext cx="3931114" cy="209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400"/>
              <a:t>Hosana Sinu Davidovu!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3" y="2060849"/>
            <a:ext cx="5016398" cy="3808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/>
              <a:t>Gomila koja je išla ispred njega i ona koja je slijedila vikala je: "Osana Sinu Davidovu!" "Blago onom koji dolazi u ime Gospodnje!" "Osana na visini!"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53611" cy="1277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Kad se Isus približio Jerusalimu, posla dva učenika govoreći: „Idite u selo i naći ćete magarca s njenim magaretom kraj nje. Odveži ih i donesi mi ih.”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2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Dva učenika uđoše u selo i učiniše kako im je Isus naredio.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Našli su magarca. "Gospodu su potrebni." Tada ih je vlasnik odmah poslao.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Isus je sjeo na magarca i ušao u Jerusalim. Gomila koja je išla ispred njega i vikala je: "Osana Sinu Davidovu!"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0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025831"/>
            <a:ext cx="9107238" cy="179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Činjenica da je Isus jahao magarca i da ga je masa dočekala učinjena je prema zapisanom proročanstvu Biblije. Ali niko nije znao za to.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95"/>
            <a:ext cx="9144000" cy="486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„Isus je jahao magarca, a narod je vikao: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'Osana Sinu Davidovu!'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Svi su oni prorečeni u Bibliji.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Isus je živio poslušnošću,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kako je zapisano u Bibliji.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Mi koji slijedimo Isusa također moramo biti poslušni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Božju riječ temeljno.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916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rgbClr val="ff0000"/>
                </a:solidFill>
              </a:rPr>
              <a:t>Ko je Isus?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8184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rgbClr val="0070c0"/>
                </a:solidFill>
              </a:rPr>
              <a:t>Isus je..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naš kralj dostojan hvale i slave.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bs">
                <a:solidFill>
                  <a:schemeClr val="tx1">
                    <a:lumMod val="50000"/>
                    <a:lumOff val="50000"/>
                  </a:schemeClr>
                </a:solidFill>
              </a:rPr>
              <a:t>br. 73 Riječ Božja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400"/>
              <a:t>Isus podiže Lazara iz mrtvih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b="67" l="80" r="70" t="113"/>
          <a:stretch>
            <a:fillRect/>
          </a:stretch>
        </p:blipFill>
        <p:spPr>
          <a:xfrm>
            <a:off x="4067944" y="1782108"/>
            <a:ext cx="5076056" cy="3951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Čime je Isus dojahao u Jerusalim?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ždrebe od magarca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beba konja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beba slona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bebe kamile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bs" sz="2800">
                <a:solidFill>
                  <a:srgbClr val="ff0000"/>
                </a:solidFill>
              </a:rPr>
              <a:t>ždrebe od magarca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0914"/>
            <a:ext cx="8208912" cy="3380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/>
              <a:t>Gomila koja je išla ispred njega i ona koja je slijedila vikala je: "Osana Sinu Davidovu!" "Blago onom koji dolazi u ime Gospodnje!" "Osana na visini!"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83 Božja riječ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400"/>
              <a:t>Moja kuća je dom molitve.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1959038"/>
            <a:ext cx="4995695" cy="3821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/>
              <a:t>"Pisano je", reče im, "Moja će se kuća zvati dom molitve, a vi od nje pravite 'razbojničku jazbinu'."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Isus je ušao u jerusalimski hram. U hramu je bilo mnogo trgovaca i mjenjača.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84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5253424"/>
            <a:ext cx="9144000" cy="145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Isus je prevrnuo stolove mjenjača i klupe onih koji su prodavali golubove. On je tamo vozio sve koji su kupovali i prodavali.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229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850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Isus je ljutito rekao: „Pisano je: Moja će se kuća zvati dom molitve, a vi od nje pravite jazbinu razbojničku.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5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Isus je istjerao trgovce iz hrama i liječio bolesne u hramu.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19" y="-12581"/>
            <a:ext cx="9144000" cy="5817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111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619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Hram, crkva, je mjesto za obožavanje i molitvu Bogu.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bio ljut na gomilu koja ga je pretvorila u mjesto poslovanja.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Zbog čega dolaziš u crkvu?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 crkvi se morate susresti sa Bogom bogosluženjem i molitvom.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936" y="140621"/>
            <a:ext cx="4053592" cy="571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rgbClr val="ff0000"/>
                </a:solidFill>
              </a:rPr>
              <a:t>Ko je Isus?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07963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257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rgbClr val="0070c0"/>
                </a:solidFill>
              </a:rPr>
              <a:t>Isus je..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vlasnik crkve. Isus je taj koji prima naše obožavanje i molitve iz crkve.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/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/>
              <a:t>Isus joj reče: "Ja sam vaskrsenje i život. Tko vjeruje u mene, živjet će, iako umre;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/>
              <a:t>i ko živi i vjeruje u mene neće umrijeti dovijeka. Vjeruješ li u ovo?"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/>
              <a:t>Današnji kviz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582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Koga je Isus istjerao iz hrama?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Jevreji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Gentile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Sveštenik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656" y="512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Trgovci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9656" y="513159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bs" sz="2800">
                <a:solidFill>
                  <a:srgbClr val="ff0000"/>
                </a:solidFill>
              </a:rPr>
              <a:t>Trgovci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/>
              <a:t>"Pisano je", reče im, "Moja će se kuća zvati dom molitve, a vi od nje pravite 'razbojničku jazbinu'."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84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400"/>
              <a:t>Isus je oprao noge svojim učenicima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99992" y="1815640"/>
            <a:ext cx="4644008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/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/>
              <a:t>Sada kada sam ja, vaš Gospodar i Učitelj, oprao vaše noge, i vi treba da perete noge jedni drugima.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94" y="5733256"/>
            <a:ext cx="9134632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Isus je imao poslednju večeru sa svojim učenicima. Isus je znao da je ovo njegov posljednji obrok sa svojim učenicima.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87" y="70584"/>
            <a:ext cx="913413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Isus je iznenada doneo vodu u umivaonik i počeo je da pere noge svojim učenicima jednom po jednom.</a:t>
            </a:r>
            <a:r xmlns:a="http://schemas.openxmlformats.org/drawingml/2006/main">
              <a:rPr lang="bs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5305" y="0"/>
            <a:ext cx="7308304" cy="5707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70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Kada je Petar došao na red, Petar je rekao: "Zašto nam Gospod pere noge? Ja neću oprati!"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" y="0"/>
            <a:ext cx="9134630" cy="558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Isus je odgovorio. "Ako ti ne operem noge, ti i ja nemamo ništa s tim. Možda sada ne razumeš dobro, ali jednog dana ćeš razumeti."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612" y="260648"/>
            <a:ext cx="4142775" cy="4394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373216"/>
            <a:ext cx="910723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"Oprao sam vam noge da dam primjer. Od sada, perite jedni drugima noge i postanite ljudi koji služe jedni drugima."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1640" y="260648"/>
            <a:ext cx="6840760" cy="4836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94198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1540" y="7475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 svijetu niski ljudi služe visokim ljudima, ali naprotiv, Isus je oprao noge svojim učenicima i odustao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njegov život za nas.</a:t>
            </a:r>
            <a:r xmlns:a="http://schemas.openxmlformats.org/drawingml/2006/main">
              <a:rPr altLang="en-US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Ako smo Isusovi učenici, trebalo bi nam biti drago da služimo jedni drugima na nižem mjestu, umjesto da želimo da nas tretiraju na višem mjestu.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Jednog dana su došle vijesti do Isusa. „Lazar je bolestan. Molim vas, dođite brzo i izliječite ga."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260648"/>
            <a:ext cx="9144000" cy="542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5419" y="24992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/>
              <a:t>Ko je Isus?</a:t>
            </a:r>
            <a:r xmlns:a="http://schemas.openxmlformats.org/drawingml/2006/main">
              <a:rPr altLang="en-US" lang="bs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rgbClr val="0070c0"/>
                </a:solidFill>
              </a:rPr>
              <a:t>Isuse</a:t>
            </a:r>
            <a:r xmlns:a="http://schemas.openxmlformats.org/drawingml/2006/main">
              <a:rPr altLang="en-US" lang="b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bs" sz="3600">
                <a:solidFill>
                  <a:srgbClr val="0070c0"/>
                </a:solidFill>
              </a:rPr>
              <a:t>je..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najviši čovjek, ali je došao na najniže mjesto i bio je voljan da nam svima služi.</a:t>
            </a:r>
            <a:r xmlns:a="http://schemas.openxmlformats.org/drawingml/2006/main">
              <a:rPr altLang="en-US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300936"/>
            <a:ext cx="4053592" cy="697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/>
              <a:t>Današnji kviz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1902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 nije dozvolio Isusu da opere noge?</a:t>
            </a:r>
            <a:r xmlns:a="http://schemas.openxmlformats.org/drawingml/2006/main">
              <a:rPr altLang="en-US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Thomas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Juda Iskariotski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bs" sz="2800">
                <a:solidFill>
                  <a:srgbClr val="ff0000"/>
                </a:solidFill>
              </a:rPr>
              <a:t>Peter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/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/>
              <a:t>Sada kada sam ja, vaš Gospodar i Učitelj, oprao vaše noge, i vi treba da perete noge jedni drugima.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85 Božja riječ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400"/>
              <a:t>Isus moli na brdu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21197" cy="3962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68760"/>
            <a:ext cx="8208912" cy="283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/>
              <a:t>Idući malo dalje, pao je licem na zemlju i molio se: "Oče moj, ako je moguće, neka se uzme ova čaša od mene. Ali ne kako ja hoću, nego kako ti hoćeš."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661248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Nakon večere, Isus je sa svojim učenicima otišao na mjesto zvano Getsemane.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4576"/>
            <a:ext cx="9078915" cy="146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Isus je rekao učenicima: „Moja je duša preplavljena tugom do smrti. Ostani ovdje i pazi sa mnom.”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98" y="5085184"/>
            <a:ext cx="9134646" cy="1789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"Oče moj, ako je moguće, neka se uzme ova čaša od mene. Ali ne kako ja hoću, nego kako ti hoćeš." Isus se usrdno molio. Ali učenici su pali u dubok san.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610"/>
            <a:ext cx="9144000" cy="5094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Isus je, probudivši svoje učenike, rekao: “Zar ne biste mogli bdjeti sa mnom jedan sat? Pogledaj. Evo dolazi moj izdajica da me uhapsi.”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0"/>
            <a:ext cx="9144000" cy="541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kraju je Isus krenuo za ljudima koji su došli da ga uhvate. Bilo je to umrijeti da platimo za naše grijehe na križu kako je Bog htio.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0" b="210"/>
          <a:stretch>
            <a:fillRect/>
          </a:stretch>
        </p:blipFill>
        <p:spPr>
          <a:xfrm flipH="1">
            <a:off x="0" y="-1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57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Ali prije nego što je Isus došao, umro je.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44624"/>
            <a:ext cx="9144000" cy="5451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236201"/>
            <a:ext cx="4053592" cy="695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999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Isusu je bilo bolno umrijeti da plati za naše grijehe na križu, ali je bio potpuno poslušan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jer je to bila Božja volja.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Prvo se moramo nadati da će se u našim životima ispuniti Božja volja, a ne moja.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241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/>
              <a:t>Ko je Isus?</a:t>
            </a:r>
            <a:r xmlns:a="http://schemas.openxmlformats.org/drawingml/2006/main">
              <a:rPr lang="b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5917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>
                <a:solidFill>
                  <a:srgbClr val="0070c0"/>
                </a:solidFill>
              </a:rPr>
              <a:t>Isuse</a:t>
            </a:r>
            <a:r xmlns:a="http://schemas.openxmlformats.org/drawingml/2006/main">
              <a:rPr lang="bs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bs" altLang="ko-KR" sz="3600">
                <a:solidFill>
                  <a:srgbClr val="0070c0"/>
                </a:solidFill>
              </a:rPr>
              <a:t>je..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bezgrešan u ovoj zemlji jer u potpunosti slijedi Božju volju.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70501" y="768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689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Gdje se Isus molio prije nego što je uhapšen?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jerusalimskom hramu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Getsemane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Gornja soba Marka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Galilejsko jezero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bs" altLang="ko-KR" sz="2800">
                <a:solidFill>
                  <a:srgbClr val="ff0000"/>
                </a:solidFill>
              </a:rPr>
              <a:t>Getsemane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48167"/>
            <a:ext cx="8208912" cy="2828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/>
              <a:t>Idući malo dalje, pao je licem na zemlju i molio se: "Oče moj, ako je moguće, neka se uzme ova čaša od mene. Ali ne kako ja hoću, nego kako ti hoćeš."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86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400"/>
              <a:t>Isus je umro na krstu.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6" y="1988840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/>
              <a:t>Isus je povikao iz sveg glasa: "Oče, u tvoje ruke predajem duh svoj." Kada je to rekao, izdahnuo je.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Isus, zarobljen od rimskih vojnika, nosio je na glavi trnov vijenac, bio je ismijavan, nosio je krst i izveo ga na pogubljenje na brdo.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157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292244"/>
            <a:ext cx="9078915" cy="15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Tada je Isus razapet na krstu zajedno sa dvojicom zločinaca. Narod je stajao i posmatrao, a vlastodršci su mu se čak i podsmevali.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0350" y="5473005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“Oče, oprosti im, jer ne znaju šta čine.” Isus se molio za one koji su ga ubili.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99792" y="188640"/>
            <a:ext cx="3625708" cy="5026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34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Isus je rekao: "Svršeno je!" I pognuo je glavu i predao svoj duh.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33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Lazareva sestra je rekla Isusu koji je kasno došao: „Isuse, da si ti bio ovdje, moj brat ne bi umro.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953" y="4621743"/>
            <a:ext cx="9107238" cy="222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tom trenutku zavjesa hrama je bila pocijepana na dva dijela od vrha do dna. Zemlja se zatresla i stene su se raspale. Kada su vojnici koji su razapeli Isusa to vidjeli, preplašili su se i povikali: "Zaista je bio Sin Božji!"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-12578"/>
            <a:ext cx="9143983" cy="4449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2681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8925" y="1295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3337" y="12681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Bezgrešni Isus je patio i umro u ime nas, i platio za naše grijehe.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Dakle, ne treba da plaćamo za sebe.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Spašeni smo zahvaljujući Isusu.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Ovo ne smijemo zaboraviti ni na trenutak.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25246"/>
            <a:ext cx="4053592" cy="572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/>
              <a:t>Ko je Isus?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4677" y="928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571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>
                <a:solidFill>
                  <a:srgbClr val="0070c0"/>
                </a:solidFill>
              </a:rPr>
              <a:t>Isus je..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Spasitelj koji nas je spasio umirući za naše grijehe na križu.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5118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 kim je Isus bio razapet?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Učenici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Žene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Sveštenici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Kriminalci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bs" altLang="ko-KR" sz="2800">
                <a:solidFill>
                  <a:srgbClr val="ff0000"/>
                </a:solidFill>
              </a:rPr>
              <a:t>Kriminalci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/>
              <a:t>Isus je povikao iz sveg glasa: "Oče, u tvoje ruke predajem duh svoj." Kada je to rekao, izdahnuo je.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87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400"/>
              <a:t>Prazna grobnica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4066" y="1988840"/>
            <a:ext cx="5090594" cy="382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/>
              <a:t>Na to se okrenula i ugledala Isusa kako stoji, ali nije shvatila da je to Isus.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Marija Magdalena je otišla do groba da vidi mrtvog Isusa. Ali, kamena vrata grobnice bila su otvorena.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4" y="-27383"/>
            <a:ext cx="9158793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 grobu nije bilo Isusovog tijela. Marija je mislila da je neko ukrao Isusovo mrtvo telo.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335"/>
            <a:ext cx="9144000" cy="58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Anđeo se pojavio i upitao. "Zašto plačeš?" Marija je odgovorila: "Neko je ukrao Isusovo telo."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208"/>
            <a:ext cx="9144000" cy="5826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Isus je rekao: "Uklonite kamena vrata groba." Isus je naredio: "Izađi, Lazare."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21702" y="2902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kada se okrenula, tu je bio Isus koji se vratio živ. Ali Marija nije prepoznala Isusa. Nije mislila da će se Isus vratiti u život.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080" y="-14599"/>
            <a:ext cx="9144000" cy="5459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"Marija..." Tek kada je Isus pozvao, Marija ga je prepoznala. “Gospode, ti si se stvarno vratio u život.” Isus je uskrsnuo tri dana nakon svoje smrti.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616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Niko na svijetu nije mrtav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i ponovo živ.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Ali jedini, Isus, koji je uskrsnuo iz smrti, još je živ.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Biblija kaže da se oni koji vjeruju u Isusa također vraćaju u život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kao Isus.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Zato ne smijemo gubiti nadu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za večni život.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656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/>
              <a:t>Ko je Isus?</a:t>
            </a:r>
            <a:r xmlns:a="http://schemas.openxmlformats.org/drawingml/2006/main">
              <a:rPr lang="b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>
                <a:solidFill>
                  <a:srgbClr val="0070c0"/>
                </a:solidFill>
              </a:rPr>
              <a:t>Isus je..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Gospodar pobjede koji je pobijedio smrt i vratio se u život.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144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835696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Šta je Marija pomislila kada je videla da u grobu nema Isusa?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Isus je uskrsnuo!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Ovo nije Isusov grob!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Neko je ukrao Isusovo mrtvo tijelo!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Učenici su kupili Isusovo mrtvo tijelo!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404"/>
            <a:ext cx="8712968" cy="512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bs" altLang="ko-KR" sz="2800">
                <a:solidFill>
                  <a:srgbClr val="ff0000"/>
                </a:solidFill>
              </a:rPr>
              <a:t>Neko je ukrao Isusovo mrtvo tijelo!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/>
              <a:t>Na to se okrenula i ugledala Isusa kako stoji, ali nije shvatila da je to Isus.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88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400"/>
              <a:t>Isus koji je uzašao na nebo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07904" y="2055135"/>
            <a:ext cx="5432160" cy="3853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/>
              <a:t>Nakon što je to rekao, bio je podignut pred njihovim očima, a oblak ga je sakrio od njihovih očiju.</a:t>
            </a:r>
            <a:r xmlns:a="http://schemas.openxmlformats.org/drawingml/2006/main">
              <a:rPr lang="bs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Djela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Učenici, koji nisu znali da je Isus uskrsnuo, bili su obuzeti strahom i razočaranjem.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714" y="-35761"/>
            <a:ext cx="9144000" cy="5264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Uskrsli Isus je došao i stao među njih, pokazao im ruke i bok i rekao: “Prestanite sumnjati i vjerujte.”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1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Onda je iznenađujuće, tri dana nakon njegove smrti, Lazar je izašao. Ljudi su bili oduševljeni kada su to vidjeli i slavili Boga.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7" l="80" r="70" t="113"/>
          <a:stretch>
            <a:fillRect/>
          </a:stretch>
        </p:blipFill>
        <p:spPr>
          <a:xfrm>
            <a:off x="0" y="-14287"/>
            <a:ext cx="9144000" cy="5243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157192"/>
            <a:ext cx="9134646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Tada je Isus rekao da će se vratiti svom Ocu, Bogu i obećao da će poslati Svetog Duha.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8495"/>
            <a:ext cx="9144000" cy="5103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380672"/>
            <a:ext cx="9134646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 Isus je naredio svojim učenicima da Mu budu svjedoci do svršetka svijeta, da propovijedaju evanđelje i da poučavaju riječ.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Nakon što je obavio sve misije na ovoj zemlji, Isus se popeo na nebo pred svojim učenicima. I obećao nam je da će se jednog dana vratiti u ovu zemlju.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25746"/>
            <a:ext cx="4053592" cy="696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22" y="8161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naredio svojim učenicima da propovijedaju evanđelje do kraja zemlje prije nego što se uzađe na nebo.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Crkva je grupa Isusovih učenika.</a:t>
            </a:r>
            <a:r xmlns:a="http://schemas.openxmlformats.org/drawingml/2006/main">
              <a:rPr lang="bs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Kao Isusovi učenici, moramo svuda propovijedati evanđelje. I mi moramo biti svjedoci Isusu.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5715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/>
              <a:t>Ko je Isus?</a:t>
            </a:r>
            <a:r xmlns:a="http://schemas.openxmlformats.org/drawingml/2006/main">
              <a:rPr lang="b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032" y="8154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6356" y="13816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>
                <a:solidFill>
                  <a:srgbClr val="0070c0"/>
                </a:solidFill>
              </a:rPr>
              <a:t>Isus je..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još uvijek živ, sjedi s desne strane Boga, i On će se vratiti na zemlju kao što je obećano.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33485"/>
            <a:ext cx="4053592" cy="698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67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1182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Šta je uskrsli Isus pokazao svojim učenicima?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Tragovi od noktiju na rukama i stopalima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Oznake od trna o glavu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Oznake bičeva na leđima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Modrice na licu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bs" altLang="ko-KR" sz="2800">
                <a:solidFill>
                  <a:srgbClr val="ff0000"/>
                </a:solidFill>
              </a:rPr>
              <a:t>Tragovi od noktiju na rukama i stopalima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/>
              <a:t>Nakon što je to rekao, bio je podignut pred njihovim očima, a oblak ga je sakrio od njihovih očiju.</a:t>
            </a:r>
            <a:r xmlns:a="http://schemas.openxmlformats.org/drawingml/2006/main">
              <a:rPr lang="bs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Djela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89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400"/>
              <a:t>Sveti Duh je došao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t="40" b="240"/>
          <a:stretch>
            <a:fillRect/>
          </a:stretch>
        </p:blipFill>
        <p:spPr>
          <a:xfrm>
            <a:off x="4258230" y="1959038"/>
            <a:ext cx="4879884" cy="3918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/>
              <a:t>Svi su bili ispunjeni Duhom Svetim i počeli su govoriti drugim jezicima kako im je Duh omogućio.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Djela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8" y="5157192"/>
            <a:ext cx="9134632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Učenici su bili u Jerusalimu kao što je Isus rekao. Kada je došao dan Pedesetnice, svi su bili zajedno na jednom mestu.</a:t>
            </a:r>
            <a:r xmlns:a="http://schemas.openxmlformats.org/drawingml/2006/main">
              <a:rPr lang="bs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00" b="140"/>
          <a:stretch>
            <a:fillRect/>
          </a:stretch>
        </p:blipFill>
        <p:spPr>
          <a:xfrm>
            <a:off x="-1" y="-8629"/>
            <a:ext cx="9144001" cy="4949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/>
              <a:t>Današnja lekcija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8808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735" y="9691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570465"/>
            <a:ext cx="8352928" cy="3018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Isus je vratio Lazara u život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 njegovoj reči.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Jednog dana ćemo umrijeti, ali ćemo uskrsnuti jer vjerujemo u Isusa.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Morate biti kršćanin koji živi s nadom u vaskrsenje.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59988"/>
            <a:ext cx="9078915" cy="1558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Odjednom se začuo zvuk poput jakog vjetra i ispunio cijelu kuću u kojoj su sjedili.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488" y="-27384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62901"/>
            <a:ext cx="9134646" cy="1374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tada je postojao ognjeni jezik na glavi svake osobe, i tada su se svi ispunili Svetim Duhom i počeli da govore na drugim jezicima.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0" b="240"/>
          <a:stretch>
            <a:fillRect/>
          </a:stretch>
        </p:blipFill>
        <p:spPr>
          <a:xfrm>
            <a:off x="9354" y="-1"/>
            <a:ext cx="9134646" cy="5462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134646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Kada su svi bili iznenađeni, Petar im je počeo propovijedati o Isusu i evanđelju.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20" t="140" r="70" b="120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Ljudi su slušali jevanđelje, pokajali se i krstili. Tog dana kršteno je više od 3.000 ljudi.</a:t>
            </a:r>
            <a:r xmlns:a="http://schemas.openxmlformats.org/drawingml/2006/main">
              <a:rPr lang="bs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20" t="140" r="70" b="110"/>
          <a:stretch>
            <a:fillRect/>
          </a:stretch>
        </p:blipFill>
        <p:spPr>
          <a:xfrm>
            <a:off x="13088" y="-6658"/>
            <a:ext cx="9130911" cy="5307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6538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65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Isus je svojim učenicima poslao Svetog Duha.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Sveti Duh je dao Petru mudrost i moć da propovijeda evanđelje.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Duh Sveti je u srcima svih koji vjeruju u Isusa.</a:t>
            </a:r>
            <a:r xmlns:a="http://schemas.openxmlformats.org/drawingml/2006/main">
              <a:rPr lang="bs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Ne zaboravite da je Duh Sveti taj koji nam daje mudrost i hrabrost da propovijedamo evanđelje, baš kao što je on dao Petru mudrost i moć.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32" y="168928"/>
            <a:ext cx="4053592" cy="5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/>
              <a:t>Ko je Isus?</a:t>
            </a:r>
            <a:r xmlns:a="http://schemas.openxmlformats.org/drawingml/2006/main">
              <a:rPr lang="b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573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132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>
                <a:solidFill>
                  <a:srgbClr val="0070c0"/>
                </a:solidFill>
              </a:rPr>
              <a:t>Isus je..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šalje Svetog Duha svima koji vjeruju u njega da nam pomogne.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03626" y="9938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278296" y="1174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Šta su čuli kada je došao Sveti Duh?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zvuk trube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grmljavina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duvanje jakog vjetra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zvuk molitve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856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bs" altLang="ko-KR" sz="2800">
                <a:solidFill>
                  <a:srgbClr val="ff0000"/>
                </a:solidFill>
              </a:rPr>
              <a:t>duvanje jakog vjetra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/>
              <a:t>Svi su bili ispunjeni Duhom Svetim i počeli su govoriti drugim jezicima kako im je Duh omogućio.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Djela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90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Filip je Etiopljaninu ispričao jevanđelje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32040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/>
              <a:t>Tada je Filip počeo upravo s tim odlomkom iz Svetog pisma i rekao mu radosnu vijest o Isusu.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Djela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/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4000"/>
              <a:t>Jer ovaj moj sin je bio mrtav i ponovo je živ; izgubljen je i pronađen je.' Tako su počeli da slave.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7887" y="226160"/>
            <a:ext cx="4053592" cy="57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/>
              <a:t>Ko je Isus?</a:t>
            </a:r>
            <a:r xmlns:a="http://schemas.openxmlformats.org/drawingml/2006/main">
              <a:rPr altLang="en-US" lang="bs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849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2161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rgbClr val="0070c0"/>
                </a:solidFill>
              </a:rPr>
              <a:t>Isus je..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gospodar života koji vraća mrtve.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085184"/>
            <a:ext cx="9134632" cy="1551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Jednog dana anđeo Gospodnji reče Filipu koji je verovao u Isusa: „Idi na jug na put – pustinjski put.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2" y="1"/>
            <a:ext cx="9125016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4" y="5733256"/>
            <a:ext cx="9078915" cy="1046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100">
                <a:solidFill>
                  <a:schemeClr val="tx1">
                    <a:lumMod val="65000"/>
                    <a:lumOff val="35000"/>
                  </a:schemeClr>
                </a:solidFill>
              </a:rPr>
              <a:t>Krenuo je u južnu pustinju kako je anđeo rekao. Pitao se zašto ga je anđeo poslao </a:t>
            </a: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685" y="5022541"/>
            <a:ext cx="9134646" cy="1795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to vrijeme, evnuh koji je bio zadužen za novac za etiopsku zemlju, bio je u vagonu i čitao je spise proroka Isaije. Filip je prišao i upitao. "Razumijete li šta čitate?"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0"/>
          <a:stretch>
            <a:fillRect/>
          </a:stretch>
        </p:blipFill>
        <p:spPr>
          <a:xfrm>
            <a:off x="-12536" y="1"/>
            <a:ext cx="4512528" cy="4869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"/>
          <a:stretch>
            <a:fillRect/>
          </a:stretch>
        </p:blipFill>
        <p:spPr>
          <a:xfrm>
            <a:off x="4644008" y="-2911"/>
            <a:ext cx="4499992" cy="4869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„Kako da to razumem“, rekao je, „osim ako mi to neko ne objasni?“ Filip je započeo upravo s tim odlomkom iz Svetog pisma i rekao mu radosnu vijest o Isusu.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10263"/>
            <a:ext cx="9144000" cy="5477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Nakon što je Etiopljanin primio Isusa, vratio se sretno u svoju zemlju. Filip je zahvalio Duhu Svetom što ga je tamo vodio.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74" y="-25255"/>
            <a:ext cx="9144000" cy="531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6512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95308" y="10369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Filip nije mogao u potpunosti razumjeti, ali je poslušao naredbu Svetog Duha. Tako je mogao propovijedati evanđelje Etiopljanima.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Ponekad smo u situaciji koju ne možemo razumjeti.</a:t>
            </a:r>
            <a:r xmlns:a="http://schemas.openxmlformats.org/drawingml/2006/main">
              <a:rPr lang="bs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Ali ako vjerujete Bogu i slušate ga u Duhu Svetom čak i u tom trenutku, možete biti i čovjek od vjere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koji propovedaju jevanđelje.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9818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/>
              <a:t>ko je Isus?</a:t>
            </a:r>
            <a:r xmlns:a="http://schemas.openxmlformats.org/drawingml/2006/main">
              <a:rPr lang="b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8132" y="1141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>
                <a:solidFill>
                  <a:srgbClr val="0070c0"/>
                </a:solidFill>
              </a:rPr>
              <a:t>Isus je..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taj koji vodi odnos s kojim se trebamo sresti.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639" y="10190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090" y="8592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Za šta je bio zadužen etiopski evnuh kojeg je Filip upoznao?</a:t>
            </a:r>
            <a:r xmlns:a="http://schemas.openxmlformats.org/drawingml/2006/main">
              <a:rPr lang="bs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Bio je zadužen za vojsku.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Bio je kuhar svoje zemlje.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bio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naplatiti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njegov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zemlje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novac.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 je kontrolisao bogosluženje u zemlji.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bs" altLang="ko-KR" sz="2800">
                <a:solidFill>
                  <a:srgbClr val="ff0000"/>
                </a:solidFill>
              </a:rPr>
              <a:t>On je bio zadužen za novac svoje zemlje.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/>
              <a:t>Tada je Filip počeo upravo s tim odlomkom iz Svetog pisma i rekao mu radosnu vijest o Isusu.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Djela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91 Božja riječ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400"/>
              <a:t>Saul upoznaje Isusa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53216" y="143826"/>
            <a:ext cx="4053592" cy="692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15394" y="933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42785" y="6981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Koliko je dana prošlo otkako je Lazar umro kada je Isus došao?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jedan dan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dva dana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895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tri dana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četiri dana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4729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bs" sz="2800">
                <a:solidFill>
                  <a:srgbClr val="ff0000"/>
                </a:solidFill>
              </a:rPr>
              <a:t>tri dana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/>
              <a:t>Pade na zemlju i začu glas kako mu govori: "Savle, Savle, zašto me progoniš?"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Djela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4662" y="5589240"/>
            <a:ext cx="9134632" cy="1066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Postojao je čovjek po imenu Saul koji je mrzeo one koji su vjerovali u Isusa, i mrzeo je crkvu.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398" y="-27383"/>
            <a:ext cx="9144000" cy="5472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589240"/>
            <a:ext cx="9134646" cy="1000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Savle je toliko mrzeo Isusa da je otišao u Damask da uhapsi hrišćane.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04" y="-21952"/>
            <a:ext cx="9144000" cy="54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094" y="5473005"/>
            <a:ext cx="9078915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Dok se približavao Damasku na svom putovanju, odjednom je oko njega bljesnula svjetlost s neba. Čuo je glas: "Savle, Savle, zašto me progoniš?"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2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„Ko si ti, Gospode?“ upitao je Saul. „Ja sam Isus, koga ti progoniš.” Saul je bio iznenađen što je Isus živ. Mislio je da je Isus mrtav.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6" y="4899105"/>
            <a:ext cx="9107238" cy="1795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Saul, koji je upoznao Isusa, postao je novi čovjek. Tako je postao apostol Pavle, koji je naporno radio na propovedanju evanđelja paganima i napisao mnoge biblijske knjige.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186" y="1"/>
            <a:ext cx="9144000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808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84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Savle je bio čovjek koji je progonio crkvu, ali ga je Bog nazvao apostolom.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Saul, koji je upoznao Isusa, živio je potpuno drugačijim životom nego prije.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Koje ste promjene napravili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otkad ste upoznali Isusa?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Oni koji sretnu Isusa moraju živjeti drugačijim životom nego ikada prije.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39099"/>
            <a:ext cx="4053592" cy="56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/>
              <a:t>Ko je Isus?</a:t>
            </a:r>
            <a:r xmlns:a="http://schemas.openxmlformats.org/drawingml/2006/main">
              <a:rPr lang="b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14224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>
                <a:solidFill>
                  <a:srgbClr val="0070c0"/>
                </a:solidFill>
              </a:rPr>
              <a:t>Isus je..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taj koji oprašta zlim ljudima poput Saula i poziva ih i postavlja ih za radnike.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62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363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Zašto je Saul otišao u Damask?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Uhapsiti kršćane.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Za putovanje.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Imati ibadet.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Propovijedati evanđelje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740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bs" altLang="ko-KR" sz="2800">
                <a:solidFill>
                  <a:srgbClr val="ff0000"/>
                </a:solidFill>
              </a:rPr>
              <a:t>Uhapsiti kršćane.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/>
              <a:t>Pade na zemlju i začu glas kako mu govori: "Savle, Savle, zašto me progoniš?"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Djela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/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/>
              <a:t>Isus joj reče: "Ja sam vaskrsenje i život. Tko vjeruje u mene, živjet će, iako umre;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/>
              <a:t>i ko živi i vjeruje u mene neće umrijeti dovijeka. Vjeruješ li u ovo?"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92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Paulov dobar prijatelj, Barnabas.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02266"/>
            <a:ext cx="8208912" cy="393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/>
              <a:t>Ali Barnaba ga je uzeo i odveo apostolima. Rekao im je kako je Saul na svom putovanju vidio Gospoda i da mu je Gospod govorio, i kako je u Damasku neustrašivo propovijedao u ime Isusovo.</a:t>
            </a:r>
            <a:r xmlns:a="http://schemas.openxmlformats.org/drawingml/2006/main">
              <a:rPr lang="bs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Djela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Nakon što je Pavle upoznao Isusa, želeo je da upozna Isusove učenike.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294" y="5290468"/>
            <a:ext cx="9134646" cy="155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Ali Isusovi učenici su se plašili Pavla. Zato što nisu znali da je Pavle nakon što je upoznao Isusa postao vernik u Isusa.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6" y="14543"/>
            <a:ext cx="9140554" cy="5142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8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Barnabas je pomogao Pavlu. “Zaista je upoznao Isusa i potpuno se promijenio!”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8" y="-20473"/>
            <a:ext cx="9137482" cy="5825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"Takođe sam vidio Pavla kako propovijeda u Damasku, gdje je otišao da uhapsi kršćane!" Učenici su se s lakoćom sprijateljili s Pavlom.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88340"/>
            <a:ext cx="878497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Nakon toga, Varnava i Pavle su postali dobri prijatelji i putovali širom sveta da zajedno propovedaju evanđelje.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65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Pavle, koji je progonio crkvu, upoznao je Isusa i postao novi čovek, ali mu ljudi nisu verovali.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Ali Bog je pripremio Barnabu i stvorio ga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dobar kolega za Paula.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Poput Pavla i Varnave, treba da budemo dobri prijatelji vere i da pomažemo jedni drugima.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46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/>
              <a:t>Ko je Isus?</a:t>
            </a:r>
            <a:r xmlns:a="http://schemas.openxmlformats.org/drawingml/2006/main">
              <a:rPr lang="b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95757" y="10683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>
                <a:solidFill>
                  <a:srgbClr val="0070c0"/>
                </a:solidFill>
              </a:rPr>
              <a:t>Isuse..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nam šalje prijatelja koji nam može pomoći kada smo u nevolji.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5925885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63928" y="823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 je pomogao Paulu i postao prijatelj kada je bio u nevolji?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751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Barnabas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Filip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5800" y="434676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bs" altLang="ko-KR" sz="2800">
                <a:solidFill>
                  <a:srgbClr val="ff0000"/>
                </a:solidFill>
              </a:rPr>
              <a:t>Barnabas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74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417646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400"/>
              <a:t>Preobraženje Isusovo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2060848"/>
            <a:ext cx="5004048" cy="3787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938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/>
              <a:t>Ali Barnaba ga je uzeo i odveo apostolima. Rekao im je kako je Saul na svom putovanju vidio Gospoda i da mu je Gospod govorio, i kako je u Damasku neustrašivo propovijedao u ime Isusovo.</a:t>
            </a:r>
            <a:r xmlns:a="http://schemas.openxmlformats.org/drawingml/2006/main">
              <a:rPr lang="bs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Djela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93 Božja riječ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Dorcas, koja se vratila u život.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29201" y="1959038"/>
            <a:ext cx="5027149" cy="3944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978651"/>
            <a:ext cx="8208912" cy="3386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/>
              <a:t>Peter ih je sve poslao iz sobe; zatim je kleknuo i molio se. Okrenuvši se prema mrtvoj ženi, rekao je: "Tabitha, ustani." Otvorila je oči i ugledavši Petera sela.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Djela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Bio je jedan učenik po imenu Dorka, koji je uvek činio dobro i pomagao siromašnima.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812" y="5280308"/>
            <a:ext cx="9134646" cy="1556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Otprilike u to vrijeme se razboljela i umrla. Njene komšije su bile veoma tužne i vratile su Petra.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39" y="5457808"/>
            <a:ext cx="9078915" cy="136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Kada je Petar stigao, svi kojima je ona pomogla plakali su, pokazujući odjeću koju je dobio na poklon.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Peter ih je sve poslao iz sobe; zatim je kleknuo i molio se.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229200"/>
            <a:ext cx="9107238" cy="136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“Dorkas, ustani!”, rekao je Peter. Otvorila je oči i sjela ugledavši Petera. Vidjevši to, svi su se obradovali i mnogi ljudi u tom selu povjerovaše u Isusa.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651" y="-9939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539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429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Petar je bio Isusov učenik i mogao je učiniti ono što je Isus učinio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kada je bio na ovoj zemlji.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Isus je rekao svojim učenicima da će i oni učiniti isto što je on učinio.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Mi smo Isusovi učenici.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Moramo naučiti i zapamtiti šta je Isus učinio u ovoj zemlji i činiti isto što i Isus.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4019" y="195625"/>
            <a:ext cx="4053592" cy="57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/>
              <a:t>Ko je Isus?</a:t>
            </a:r>
            <a:r xmlns:a="http://schemas.openxmlformats.org/drawingml/2006/main">
              <a:rPr lang="b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2600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08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>
                <a:solidFill>
                  <a:srgbClr val="0070c0"/>
                </a:solidFill>
              </a:rPr>
              <a:t>Isuse..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daje svojim učenicima moć da mogu propovijedati evanđelje.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/>
              <a:t>Tamo se pre njih preobrazio. Lice mu je blistalo poput sunca, a odjeća mu je postala bijela kao svjetlost.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68443" y="701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0811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Kada je Peter došao u Dorcas, ljudi su bili tužni i šta su mu pokazali?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Odjeća koju je napravila Dorcas.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Obroci koje je pripremila Dorcas.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Dorcasin sin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Dorcasino pismo.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788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bs" altLang="ko-KR" sz="2800">
                <a:solidFill>
                  <a:srgbClr val="ff0000"/>
                </a:solidFill>
              </a:rPr>
              <a:t>Odjeća koju je napravila Dorcas.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0660"/>
            <a:ext cx="8208912" cy="338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/>
              <a:t>Peter ih je sve poslao iz sobe; zatim je kleknuo i molio se. Okrenuvši se prema mrtvoj ženi, rekao je: "Tabitha, ustani." Otvorila je oči i ugledavši Petera sela.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Djela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94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Kornelije, spaseni nejevrejin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l="10" t="40" r="30" b="170"/>
          <a:stretch>
            <a:fillRect/>
          </a:stretch>
        </p:blipFill>
        <p:spPr>
          <a:xfrm>
            <a:off x="4211960" y="1782107"/>
            <a:ext cx="4932040" cy="4027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38920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/>
              <a:t>Obrezani vjernici koji su došli s Petrom bili su zaprepašteni da se dar Svetog Duha izlio čak i na neznabošce.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Dela 10: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085184"/>
            <a:ext cx="9134632" cy="1608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U Cezareji je bio čovek po imenu Kornelije, centurion u takozvanom italijanskom puku.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On i sva njegova porodica bili su pobožni i bogobojazni; velikodušno je davao onima kojima je potrebna i redovno se molio Bogu.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0" t="160" r="110" b="100"/>
          <a:stretch>
            <a:fillRect/>
          </a:stretch>
        </p:blipFill>
        <p:spPr>
          <a:xfrm>
            <a:off x="-2715" y="-1"/>
            <a:ext cx="9146715" cy="508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375344"/>
            <a:ext cx="9134646" cy="155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Jednog dana Kornelije je čuo Božji glas dok se molio. “Pošalji ljude da budu čovjek po imenu Peter.”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0" t="30" r="90" b="160"/>
          <a:stretch>
            <a:fillRect/>
          </a:stretch>
        </p:blipFill>
        <p:spPr>
          <a:xfrm>
            <a:off x="0" y="-1"/>
            <a:ext cx="9151104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657671"/>
            <a:ext cx="9078915" cy="1179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U to vrijeme, Petar je također vidio viziju u molitvi. Bog mu je dao životinje s neba koje Jevreji nisu mogli jesti i naredio mu da jede.</a:t>
            </a:r>
            <a:r xmlns:a="http://schemas.openxmlformats.org/drawingml/2006/main">
              <a:rPr lang="bs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“Ne nazivajte ništa nečistim što je Bog očistio.”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1"/>
            <a:ext cx="9144000" cy="5657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kraju je Petar krenuo za ljudima koje je Kornelije poslao i otišao do Kornelijeve kuće.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" t="160" r="20" b="200"/>
          <a:stretch>
            <a:fillRect/>
          </a:stretch>
        </p:blipFill>
        <p:spPr>
          <a:xfrm>
            <a:off x="0" y="-1"/>
            <a:ext cx="9144000" cy="5157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50" y="5309900"/>
            <a:ext cx="9107238" cy="1555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Petar im je propovijedao Isusa i evanđelje Korneliju i njegovoj porodici. Tada je Sveti Duh sišao na njih. Shvatio je gledajući ovo; "Čak se i neznabošci mogu spasiti ako vjeruju u Isusa!"</a:t>
            </a:r>
            <a:endParaRPr xmlns:a="http://schemas.openxmlformats.org/drawingml/2006/main" lang="en-US" altLang="ko-KR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" t="40" r="30" b="170"/>
          <a:stretch>
            <a:fillRect/>
          </a:stretch>
        </p:blipFill>
        <p:spPr>
          <a:xfrm>
            <a:off x="0" y="-248"/>
            <a:ext cx="9144000" cy="5157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36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124744"/>
            <a:ext cx="8663919" cy="3712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Petar je mislio da samo Jevreji mogu vjerovati u Isusa i biti spašeni.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Ali Božje jevanđelje nema diskriminaciju među svim ljudima svijeta.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Moramo propovijedati evanđelje svima u svijetu kako bi mogli biti spašeni.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Isus je sa sobom poveo Petra, Jakova i Jovana i poveo ih na visoku goru same.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33" y="0"/>
            <a:ext cx="9175579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4599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/>
              <a:t>Ko je Isus?</a:t>
            </a:r>
            <a:r xmlns:a="http://schemas.openxmlformats.org/drawingml/2006/main">
              <a:rPr lang="b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647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>
                <a:solidFill>
                  <a:srgbClr val="0070c0"/>
                </a:solidFill>
              </a:rPr>
              <a:t>Isuse..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daje spasenje svima koji vjeruju u njega, bez obzira na nacionalnost ili status.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59133" y="11779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Koju je viziju Petar vidio dok se molio?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Isus silazi s neba.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Biblija silazi s neba.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Anđeli koji silaze sa neba.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Životinje koje Jevreji ne mogu da jedu sišle su sa neba.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1040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bs" altLang="ko-KR" sz="2800">
                <a:solidFill>
                  <a:srgbClr val="ff0000"/>
                </a:solidFill>
              </a:rPr>
              <a:t>Životinje koje Jevreji ne mogu da jedu sišle su sa neba.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82936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/>
              <a:t>Obrezani vjernici koji su došli s Petrom bili su zaprepašteni da se dar Svetog Duha izlio čak i na neznabošce.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Dela 10: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95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Singing Hymns</a:t>
            </a:r>
            <a:endParaRPr xmlns:a="http://schemas.openxmlformats.org/drawingml/2006/main" lang="en-US" altLang="ko-KR" sz="4000"/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čak iu zatvoru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474" y="2060848"/>
            <a:ext cx="5079526" cy="3819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556792"/>
            <a:ext cx="8208912" cy="228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/>
              <a:t>Oko ponoći Pavle i Sila su se molili i pevali himne Bogu, a ostali zatvorenici su ih slušali.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Djela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6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Pavle i Sila su dali sve od sebe da propovedaju evanđelje u Filipu. Ali ljudi koji su to mrzeli pretukli su Pavla i Silu i strpali ih u zatvor.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004048" cy="5473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" r="60"/>
          <a:stretch>
            <a:fillRect/>
          </a:stretch>
        </p:blipFill>
        <p:spPr>
          <a:xfrm>
            <a:off x="4572000" y="0"/>
            <a:ext cx="4565958" cy="5451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2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Pavle i Sila su se molili i hvalili Boga čak i u zatvoru. Svi u zatvoru su to slušali.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533" y="5042118"/>
            <a:ext cx="9078915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Onda se iznenada dogodio tako veliki zemljotres da su se sva vrata zatvora otvorila. Zatvorski čuvar je bio jako zabrinut jer je mislio da su zatvorenici pobjegli.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 je viknuo: „Ne brini! Svi smo tu!” „Gospodine, šta treba da uradim da bih bio spašen?“ - upita tamničar.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-99392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524" y="5042118"/>
            <a:ext cx="9107238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"Vjeruj u Gospodina Isusa. Tada ćeš ti i tvoja porodica biti spašeni!" U to doba noći tamničar ih je uzeo i oprao im rane; tada su se on i sva njegova porodica odmah krstili.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4941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39" y="5311848"/>
            <a:ext cx="9134632" cy="1553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Tamo se pre njih preobrazio. Lice mu je blistalo poput sunca, a odjeća mu je postala bijela kao svjetlost.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466" y="1"/>
            <a:ext cx="9146466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0075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0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910440"/>
            <a:ext cx="8663919" cy="4507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Pavle i Sila nisu bili razočarani i molili su se i hvalili,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iako su na smrt pretučeni.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Tada je Bog otvorio vrata zatvora i dao im priliku da propovijedaju evanđelje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tamničaru i njegovoj porodici.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Postoje trenuci kada smo i mi u nevolji.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I ako se ne iznevjeriš i ne pređeš na molitvu i slavljenje, Bog će te spasiti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na neverovatan način.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/>
              <a:t>Ko je Isus?</a:t>
            </a:r>
            <a:r xmlns:a="http://schemas.openxmlformats.org/drawingml/2006/main">
              <a:rPr lang="b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>
                <a:solidFill>
                  <a:srgbClr val="0070c0"/>
                </a:solidFill>
              </a:rPr>
              <a:t>Isuse..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mi daje moć da savladam sve poteškoće i teškoće.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48603" y="1183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Šta su Paul i Silas radili u zatvoru??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Plakali 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Molili su za život.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Bili su razočarani.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Molili su se i pjevali hvalospjeve.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bs" altLang="ko-KR" sz="2800">
                <a:solidFill>
                  <a:srgbClr val="ff0000"/>
                </a:solidFill>
              </a:rPr>
              <a:t>Molili su se i pjevali hvalospjeve.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43956"/>
            <a:ext cx="8208912" cy="2285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/>
              <a:t>Oko ponoći Pavle i Sila su se molili i pevali himne Bogu, a ostali zatvorenici su ih slušali.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Djela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96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Pavle je propovedao jevanđelje kralju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67355" y="1959038"/>
            <a:ext cx="4876645" cy="3825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2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/>
              <a:t>Pavle je odgovorio: "Kratko ili dugo - molim Boga da ne samo ti nego svi koji me danas slušaju postanu ono što jesam, osim ovih lanaca."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Djela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Pavle je propovedao evanđelje i na kraju je postao zatočenik u Jerusalimu. Kralj Agripa je pitao za grijehe zarobljenika Pavla.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6512" y="0"/>
            <a:ext cx="9180512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606" y="5310788"/>
            <a:ext cx="9134646" cy="155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"Imate dozvolu da govorite u svoje ime!" Agripa je Pavlu dao vremena da počne svoju odbranu.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190"/>
            <a:ext cx="9144000" cy="5289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50997"/>
            <a:ext cx="90789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Pavle je iskoristio priliku da propoveda evanđelje. "O kralju, nadam se da ćeš postati poput mene osim ovih lanaca!"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2008"/>
            <a:ext cx="9144000" cy="520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Kralj nije našao grijeh u Pavlu. Pavle je želeo da ode u Rim i propoveda evanđelje caru.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4279"/>
            <a:ext cx="9144000" cy="5780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Upravo tada pred njima su se pojavili Mojsije i Ilija, razgovarajući s Isusom.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391" y="6656"/>
            <a:ext cx="897387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487068"/>
            <a:ext cx="9107238" cy="1369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kraju se Pavle obratio rimskom caru. Kao zatvorenik, Pavle se ukrcao na čamac da ode do rimskog cara.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864"/>
            <a:ext cx="9144000" cy="5500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50" y="13239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7168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40040" y="1142270"/>
            <a:ext cx="8663919" cy="3989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Pavle je bio zatvorenik, ali je ponosno propovedao Jevanđelje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pred kraljem na sopstvenom suđenju.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Zato što se nije stidio jevanđelja, i vjerovao je da je to ponosna istina.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Moramo biti u stanju pouzdano i hrabro propovijedati Isusovo Jevanđelje koga god sretnemo.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1418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/>
              <a:t>ko je Isus?</a:t>
            </a:r>
            <a:r xmlns:a="http://schemas.openxmlformats.org/drawingml/2006/main">
              <a:rPr lang="b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>
                <a:solidFill>
                  <a:srgbClr val="0070c0"/>
                </a:solidFill>
              </a:rPr>
              <a:t>Isuse..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mnogo viši od najvišeg čovjeka na svijetu.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97" y="24281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75355" y="772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Šta je Pavle uradio kada mu je suđenje kralja Pavla dalo priliku da govori?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Propovijedao je Isusovo Jevanđelje.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Optužio je lošu osobu.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Tražio je njegovo oslobađanje.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Molio se i pjevao hvalospjeve.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549" y="27809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bs" altLang="ko-KR" sz="2800">
                <a:solidFill>
                  <a:srgbClr val="ff0000"/>
                </a:solidFill>
              </a:rPr>
              <a:t>Propovijedao je Isusovo Jevanđelje.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/>
              <a:t>Pavle je odgovorio: "Kratko ili dugo - molim Boga da ne samo ti nego svi koji me danas slušaju postanu ono što jesam, osim ovih okova."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Djela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97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Brod tone!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8890" y="1959038"/>
            <a:ext cx="5395110" cy="3888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/>
              <a:t>i rekao: 'Ne boj se, Paul. Morate se suditi pred Cezarom; i Bog vam je milostivo dao živote svih koji plove s vama.'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Djela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Pavla su zajedno sa ostalim zatvorenicima brodom odvezli u Rim.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851" y="-19487"/>
            <a:ext cx="9144000" cy="582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5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Međutim, brodu je prijetila opasnost od potonuća zbog tajfuna. Svi su drhtali od straha.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Pavle se molio Bogu i govorio ljudima. "Ne boj se. Bog je rekao da niko neće umrijeti."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197"/>
            <a:ext cx="9144000" cy="5665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711" y="5883621"/>
            <a:ext cx="9134646" cy="94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Glas iz oblaka reče: „Ovo je moj Sin, koga volim; sa njim sam zadovoljan. Slušajte ga!”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810" y="2902"/>
            <a:ext cx="810978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Brod je potonuo, ali kako je Paul rekao, svi su ljudi mogli sletjeti na ostrvo bez ijednog pogibija.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7" y="1"/>
            <a:ext cx="9144000" cy="5805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661248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Pavle je propovedao Isusa na ostrvu i dao slavu Bogu.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838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9843" y="189652"/>
            <a:ext cx="4053592" cy="694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343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Pavle se molio, hrabrio druge, čak i u vremenima krize kada je brod trebao potonuti.</a:t>
            </a:r>
            <a:r xmlns:a="http://schemas.openxmlformats.org/drawingml/2006/main">
              <a:rPr lang="bs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kraju su svi spašeni,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baš kao što je Paul rekao.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Božji narod je odgovoran za isporuku Božje volje svijetu kroz molitvu i za dobru vijest o Božjem spasenju.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9584"/>
            <a:ext cx="4053592" cy="569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/>
              <a:t>Ko je Isus?</a:t>
            </a:r>
            <a:r xmlns:a="http://schemas.openxmlformats.org/drawingml/2006/main">
              <a:rPr lang="b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50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582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>
                <a:solidFill>
                  <a:srgbClr val="0070c0"/>
                </a:solidFill>
              </a:rPr>
              <a:t>Isus je..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vlasnik svega života na svijetu. Ništa ne umire bez njegove dozvole.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3275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9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Šta je Paul uradio kada je brod naišao na tajfun?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Plakao je.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Skočio je u more.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Borio se protiv pilota.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Molio se Bogu.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992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bs" altLang="ko-KR" sz="2800">
                <a:solidFill>
                  <a:srgbClr val="ff0000"/>
                </a:solidFill>
              </a:rPr>
              <a:t>Molio se Bogu.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/>
              <a:t>i rekao: 'Ne boj se, Paul. Morate se suditi pred Cezarom; i Bog vam je milostivo dao živote svih koji plove s vama.'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Djela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4"/>
            <a:ext cx="30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98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Pavlova molba za Onesima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51888" y="1988840"/>
            <a:ext cx="5400526" cy="3831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/>
              <a:t>Apelujem na vas za mog sina Onesima, koji je postao moj sin dok sam bio u okovima.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Philemon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345753"/>
            <a:ext cx="9134632" cy="1557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Onisim je bio Filimonov sluga. Ali on se iskrao bez dozvole svog gospodara u Rim.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8873" y="5440214"/>
            <a:ext cx="9134646" cy="1368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Onizim je sreo Pavla koji je bio zatočen u Rimu. Pavle mu je propovijedao evanđelje i on je povjerovao u Isusa.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873" y="1"/>
            <a:ext cx="9144000" cy="5440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463395"/>
            <a:ext cx="9107238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Kada su to čuli, pali su licem na zemlju, preplašeni. Isus je rekao: "Ne bojte se." Kada su podigli pogled, nisu vidjeli nikoga osim Isusa.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4287"/>
            <a:ext cx="9144000" cy="5459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Pavle je rekao Onisimu da se vrati svom gospodaru Filemonu i da traži oprost. I Pavle je rekao Onisimu da živi kao vjernik u Isusa.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Onesimus je bio zabrinut. Jer tada je odbjeglog slugu ubio njegov vlasnik.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92" y="-14047"/>
            <a:ext cx="9144000" cy="5819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Pavle je za Onisima napisao pismo svom gospodaru Filemonu da mu oprosti. Ovo pismo je 'Filemon' u Bibliji.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0"/>
          <a:stretch>
            <a:fillRect/>
          </a:stretch>
        </p:blipFill>
        <p:spPr>
          <a:xfrm>
            <a:off x="3995936" y="-99391"/>
            <a:ext cx="5148064" cy="5472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0"/>
          <a:stretch>
            <a:fillRect/>
          </a:stretch>
        </p:blipFill>
        <p:spPr>
          <a:xfrm>
            <a:off x="32661" y="1994517"/>
            <a:ext cx="3963275" cy="338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0331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8184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Pavle je ponovo povezao prekinutu vezu između Onesima i Filemona. Onezim je tražio od Filemona oprost, a Filemon je oprostio Onisimu.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Moramo tražiti oproštaj ako smo nešto pogriješili.</a:t>
            </a:r>
            <a:r xmlns:a="http://schemas.openxmlformats.org/drawingml/2006/main">
              <a:rPr lang="bs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ako nam je neko uradio nešto loše, moramo mu oprostiti.</a:t>
            </a:r>
            <a:r xmlns:a="http://schemas.openxmlformats.org/drawingml/2006/main">
              <a:rPr lang="bs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To je ono što ljudi vjeruju u Isusa.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2778" y="227979"/>
            <a:ext cx="4053592" cy="57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/>
              <a:t>Ko je Isus?</a:t>
            </a:r>
            <a:r xmlns:a="http://schemas.openxmlformats.org/drawingml/2006/main">
              <a:rPr lang="b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9667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>
                <a:solidFill>
                  <a:srgbClr val="0070c0"/>
                </a:solidFill>
              </a:rPr>
              <a:t>Isuse..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donosi mir i pomirenje tamo gdje postoje borbe i sukobi.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7743" y="26994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0486" y="12436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89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Koga je Onisim sreo u Rimu kada je pobjegao od svog vlasnika, Filemona?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Barnabas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bs" altLang="ko-KR" sz="2800">
                <a:solidFill>
                  <a:srgbClr val="ff0000"/>
                </a:solidFill>
              </a:rPr>
              <a:t>Paul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/>
              <a:t>Apelujem na vas za mog sina Onesima, koji je postao moj sin dok sam bio u okovima.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Philemon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99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Timotej, Pavlov učenik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70"/>
          <a:stretch>
            <a:fillRect/>
          </a:stretch>
        </p:blipFill>
        <p:spPr>
          <a:xfrm>
            <a:off x="4038618" y="1772816"/>
            <a:ext cx="5125131" cy="403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/>
              <a:t>Podsjetila sam se na vašu iskrenu vjeru, koja je prvo živjela u vašoj baki Lois i u vašoj majci Eunice, a uvjeren sam, sada živi i u vama.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2Thimothy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Pavle je imao učenika po imenu Timotej. Timotej je bio misionar sa Pavlom od dečaka.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40"/>
          <a:stretch>
            <a:fillRect/>
          </a:stretch>
        </p:blipFill>
        <p:spPr>
          <a:xfrm>
            <a:off x="7888" y="0"/>
            <a:ext cx="913463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Bio je jedan čovjek koji je imao dva sina. Drugi sin je tražio od oca da mu unaprijed da svoj dio imovine.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"/>
          <a:stretch>
            <a:fillRect/>
          </a:stretch>
        </p:blipFill>
        <p:spPr>
          <a:xfrm>
            <a:off x="-1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036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bio na ovoj zemlji u ljudskom obliku, ali je i Bog.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Kao što je Bog zapovjedio svojim učenicima na gori,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moramo vjerovati u Isusa kao Sina Božjeg i pažljivo ga slušati.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7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Pavle, koji je bio u zatvoru, znao je da će umreti i napisao je pismo svom voljenom učeniku Timoteju.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60"/>
          <a:stretch>
            <a:fillRect/>
          </a:stretch>
        </p:blipFill>
        <p:spPr>
          <a:xfrm>
            <a:off x="-1" y="0"/>
            <a:ext cx="9125773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 pismu se navodi kako Timotej treba da podučava vernike kao crkveni sveštenik.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40"/>
          <a:stretch>
            <a:fillRect/>
          </a:stretch>
        </p:blipFill>
        <p:spPr>
          <a:xfrm>
            <a:off x="7890" y="-22440"/>
            <a:ext cx="9136110" cy="5755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2469"/>
            <a:ext cx="9134646" cy="1374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Timotej i vjernici pročitali su Pavlovo pismo i odlučili da ne izgube vjeru do kraja čak ni u progonu.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0"/>
          <a:stretch>
            <a:fillRect/>
          </a:stretch>
        </p:blipFill>
        <p:spPr>
          <a:xfrm>
            <a:off x="9353" y="-1"/>
            <a:ext cx="9134647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Dakle, Pavlova vera je preneta na njegovog učenika Timoteja, i ponovo na crkve.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20"/>
          <a:stretch>
            <a:fillRect/>
          </a:stretch>
        </p:blipFill>
        <p:spPr>
          <a:xfrm>
            <a:off x="0" y="-4193"/>
            <a:ext cx="9144000" cy="5809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0193" y="142392"/>
            <a:ext cx="4053592" cy="69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6305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003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35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Zahvaljujući evanđelistima koji su nam propovijedali evanđelje i učiteljima koji su nas učili riječi Božjoj, naša vjera i naša crkva su porasli.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Sada moramo predati našu vjeru i naučiti ih Božjoj riječi koju smo naučili.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1230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/>
              <a:t>Ko je Isus?</a:t>
            </a:r>
            <a:r xmlns:a="http://schemas.openxmlformats.org/drawingml/2006/main">
              <a:rPr lang="b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>
                <a:solidFill>
                  <a:srgbClr val="0070c0"/>
                </a:solidFill>
              </a:rPr>
              <a:t>Isus je..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uskrsnuo i vječno je živ, sa crkvama i vjernicima koji vjeruju u njega.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3401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615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Kome je Pavle napisao pismo kada se bližio dan njegove smrti?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Označi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Timothy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Silas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bs" altLang="ko-KR" sz="2800">
                <a:solidFill>
                  <a:srgbClr val="ff0000"/>
                </a:solidFill>
              </a:rPr>
              <a:t>Timothy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/>
              <a:t>Podsjetila sam se na vašu iskrenu vjeru, koja je prvo živjela u vašoj baki Lois i u vašoj majci Eunice, a uvjeren sam, sada živi i u vama.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2Thimothy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100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John je vidio nevjerovatan prizor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05193" y="1959038"/>
            <a:ext cx="5038808" cy="3892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/>
              <a:t>Onaj koji svjedoči o tim stvarima kaže: "Da, dolazim uskoro." Amen. Dođi, Gospode Isuse.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Otkrivenje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21577" y="234296"/>
            <a:ext cx="4053592" cy="57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/>
              <a:t>Ko je Isus?</a:t>
            </a:r>
            <a:r xmlns:a="http://schemas.openxmlformats.org/drawingml/2006/main">
              <a:rPr altLang="en-US" lang="bs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421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rgbClr val="0070c0"/>
                </a:solidFill>
              </a:rPr>
              <a:t>Isus je..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taj koji lijepo sija veličanstvenim izgledom.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481151"/>
            <a:ext cx="9134632" cy="1374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Progon crkve bivao je iz dana u dan sve gori i gori. Svi njegovi učenici su mučenički stradali dok su čuvali veru, a Jovan je bio zatvoren sam na Patmosu.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89" y="-252105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39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Jednog dana čuo je glasan glas poput trube, koji je rekao: "Napiši na svitku ono što vidiš i pošalji u sedam crkava."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677" y="6167"/>
            <a:ext cx="9144000" cy="5223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Jovan je takođe video Isusa. Isus je bio slika kralja koji je imao svu moć svijeta.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90" y="-99391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0" y="544120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Jovan je video novo nebo i novu zemlju koja će doći. Neće biti ničeg zla, neće biti tuge i uvek će biti sreće sa Bogom.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45" y="-391447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96" y="5445224"/>
            <a:ext cx="910723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Jovan je napisao sve ove vizije i napisao ih crkvama. „Čuvajte svoju veru, jer će Gospod ponovo doći!“ Ovo je posljednja knjiga Biblije, Otkrivenje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4625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4481" y="725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7257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082859"/>
            <a:ext cx="8663919" cy="4477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Isus će se ponovo vratiti na ovu zemlju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jednog dana kao sudija.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 to vrijeme oni koji nisu vjerovali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 Isusu patiti zauvijek,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Oni koji vjeruju u Isusa će uživati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Večni život sa srećom.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Čekate li da Isus ponovo dođe?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Ne smijemo izgubiti tu nadu, moramo zadržati svoju vjeru u ovu zemlju do kraja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3200"/>
              <a:t>Ko je Isus?</a:t>
            </a:r>
            <a:r xmlns:a="http://schemas.openxmlformats.org/drawingml/2006/main">
              <a:rPr lang="b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691680" y="1256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>
                <a:solidFill>
                  <a:srgbClr val="0070c0"/>
                </a:solidFill>
              </a:rPr>
              <a:t>Isuse..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će se ponovo vratiti na ovu zemlju kao kralj, suditi svim stvarima i vladati svim stvarima zauvijek.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1178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Kako se zove ostrvo na kojem je bio zatvoren učenik Jovan?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Malta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Hawaii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Kittim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Patmos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bs" altLang="ko-KR" sz="2800">
                <a:solidFill>
                  <a:srgbClr val="ff0000"/>
                </a:solidFill>
              </a:rPr>
              <a:t>Patmos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/>
              <a:t>Onaj koji svjedoči o tim stvarima kaže: "Da, dolazim uskoro." Amen. Dođi, Gospode Isuse.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Otkrivenje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b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Današnje</a:t>
            </a:r>
            <a:r xmlns:a="http://schemas.openxmlformats.org/drawingml/2006/main">
              <a:rPr altLang="en-US" lang="b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kviz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5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 nije vidio Isusovo preobraženje?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James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Thomas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bs" sz="2800">
                <a:solidFill>
                  <a:srgbClr val="ff0000"/>
                </a:solidFill>
              </a:rPr>
              <a:t>Thomas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/>
              <a:t>Tamo se pre njih preobrazio. Lice mu je blistalo poput sunca, a odjeća mu je postala bijela kao svjetlost.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75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400"/>
              <a:t>Isuse</a:t>
            </a:r>
            <a:r xmlns:a="http://schemas.openxmlformats.org/drawingml/2006/main">
              <a:rPr lang="bs" altLang="en-US" sz="4400"/>
              <a:t> </a:t>
            </a:r>
            <a:r xmlns:a="http://schemas.openxmlformats.org/drawingml/2006/main">
              <a:rPr lang="bs" altLang="ko-KR" sz="4400"/>
              <a:t>Loves Children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84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2830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/>
              <a:t>Kada je Isus to vidio, bio je ogorčen. Rekao im je: „Pustite dječicu da dođu k meni i ne sprječavajte ih, jer takvima pripada kraljevstvo Božje.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Roditelj je doveo svoje dijete Isusu da ga Isus blagoslovi.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618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Tada su ga Isusovi učenici ukorili. “Kako se usuđuješ dovesti svoje dijete Isusu?”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9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574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Kada je Isus to vidio, rekao je ljutito.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202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73216"/>
            <a:ext cx="913464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“Ne sprečavajte djecu da mi dolaze. Kraljevstvo Božje pripada takvoj djeci.”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69216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Ali sin je protraćio svu svoju imovinu u dalekoj zemlji i postao jadan.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"/>
          <a:stretch>
            <a:fillRect/>
          </a:stretch>
        </p:blipFill>
        <p:spPr>
          <a:xfrm>
            <a:off x="7704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21" y="5052313"/>
            <a:ext cx="9107238" cy="179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“Ko neće primiti kraljevstvo Božje kao malo dijete, nikada neće ući u njega.” I uzeo je djecu u naručje, stavio ruke na njih i blagoslovio ih.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0959"/>
            <a:ext cx="9144000" cy="503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300192" y="7681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93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rekao da kraljevstvo Božje pripada takvoj djeci.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Postanimo i mi djeca koja vole Boga i slušaju Isusa, a da ne izgubimo čisto, pošteno,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pravo srce deteta.</a:t>
            </a:r>
            <a:r xmlns:a="http://schemas.openxmlformats.org/drawingml/2006/main">
              <a:rPr altLang="en-US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6907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/>
              <a:t>Ko je Isus?</a:t>
            </a:r>
            <a:r xmlns:a="http://schemas.openxmlformats.org/drawingml/2006/main">
              <a:rPr altLang="en-US" lang="bs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9437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612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rgbClr val="0070c0"/>
                </a:solidFill>
              </a:rPr>
              <a:t>Isuse</a:t>
            </a:r>
            <a:r xmlns:a="http://schemas.openxmlformats.org/drawingml/2006/main">
              <a:rPr altLang="en-US" lang="b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bs" sz="3600">
                <a:solidFill>
                  <a:srgbClr val="0070c0"/>
                </a:solidFill>
              </a:rPr>
              <a:t>je..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taj koji voli, cijeni i blagosilja djecu.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844" y="11808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0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Šta su učenici uradili kada su deca pokušala da odu Isusu?</a:t>
            </a:r>
            <a:r xmlns:a="http://schemas.openxmlformats.org/drawingml/2006/main">
              <a:rPr altLang="en-US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Rado su ih dočekali.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Ukorili su ih da ne idu Isusu.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Upoznali su djecu s Isusom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Dali su im malo hrane i poslali ih kući.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6510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bs" sz="2800">
                <a:solidFill>
                  <a:srgbClr val="ff0000"/>
                </a:solidFill>
              </a:rPr>
              <a:t>Ukorili su ih da ne idu Isusu.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282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/>
              <a:t>Kada je Isus to vidio, bio je ogorčen. Rekao im je: „Pustite dječicu da dođu k meni i ne sprječavajte ih, jer takvima pripada kraljevstvo Božje.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76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400"/>
              <a:t>Isus je izliječio slijepca, Bartimeja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/>
              <a:t>"Idi", reče Isus, "vjera te tvoja izliječila." Odmah je progledao i krenuo za Isusom putem.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Kada je Isus došao u Jerihon, slijepac, Bartimej je sjedio kraj puta i prosjačio.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16" y="0"/>
            <a:ext cx="9137584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664" y="5291356"/>
            <a:ext cx="9134632" cy="155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Kada je čuo da je to Isus iz Nazareta, počeo je vikati: "Isuse, sine Davidov, smiluj mi se!"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1"/>
            <a:ext cx="9134632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0672"/>
            <a:ext cx="9078915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Isus je pozvao Bartimeja. “Šta želiš da učinim za tebe?” Isus ga je upitao. Slijepac je rekao: "Rabi, želim da vidim."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" y="0"/>
            <a:ext cx="9142025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9144000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Sin je shvatio da je postao jadniji od sluge u očevoj kući.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Zato se vratio i molio oca da ga prihvati kao jednog od svojih slugu.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9"/>
          <a:stretch>
            <a:fillRect/>
          </a:stretch>
        </p:blipFill>
        <p:spPr>
          <a:xfrm>
            <a:off x="0" y="-1"/>
            <a:ext cx="9144000" cy="5013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"Idi", reče Isus, "vjera te tvoja izliječila." Odmah je progledao.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2360" y="-27384"/>
            <a:ext cx="6810789" cy="5544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“Hvala ti, Isuse!” Bartimej je pošao za Isusom koji mu je omogućio da progleda.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32" y="3884"/>
            <a:ext cx="9133867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151" y="176084"/>
            <a:ext cx="4053592" cy="69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5386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rekao Bartimeju: „Tvoja vjera te je izliječila.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Vjera nas spašava.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Vjera se izražava u iskrenoj molitvi.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Kada se molimo Isusu,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Moramo imati ovu vjeru.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/>
              <a:t>Ko je Isus?</a:t>
            </a:r>
            <a:r xmlns:a="http://schemas.openxmlformats.org/drawingml/2006/main">
              <a:rPr altLang="en-US" lang="bs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rgbClr val="0070c0"/>
                </a:solidFill>
              </a:rPr>
              <a:t>Isus je..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onaj koji sluša i odgovara na naše usrdne molitve.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296" y="70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06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Šta je Bartimej tražio od Isusa?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Daj mi puno novca.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Želim da budem tvoj učenik.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Pusti me da hodam po vodi.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15748"/>
            <a:ext cx="8712968" cy="51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Želim da vidim ponovo.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1592" y="5126076"/>
            <a:ext cx="8712968" cy="51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bs" sz="2800">
                <a:solidFill>
                  <a:srgbClr val="ff0000"/>
                </a:solidFill>
              </a:rPr>
              <a:t>Želim da vidim ponovo.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/>
              <a:t>"Idi", reče Isus, "vjera te tvoja izliječila." Odmah je progledao i krenuo za Isusom putem.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77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400"/>
              <a:t>Zakej se popeo na drvo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2060848"/>
            <a:ext cx="4943222" cy="3672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/>
              <a:t>Jer Sin Čovječiji dođe da potraži i spasi izgubljeno."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Bio je jedan bogat čovek po imenu Zakej. Bio je glavni poreznik, pa su ga ljudi mrzeli.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Jednog dana Isus je došao u selo u kojem je živeo Zakej. Mnogi ljudi su se okupili da vide Isusa.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8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Čim je njegov otac izdaleka ugledao sina kako dolazi, pritrčao je njemu, zagrlio ga i sa radošću ga prihvatio.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5736" y="188640"/>
            <a:ext cx="4464496" cy="4536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00" y="5373216"/>
            <a:ext cx="9078915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Zakej se popeo na drvo da vidi Isusa. Isus ga je pogledao i rekao. „Zakeju, siđi odmah. Moram danas ostati u tvojoj kući.”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-12084"/>
            <a:ext cx="9144000" cy="5313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32" y="5780782"/>
            <a:ext cx="9134646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"Zakej je odlučio Isusu: "Daću polovinu svog imanja siromasima."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687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0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Isus je rekao: "Danas je došlo spasenje ovoj kući. Došao sam da potražim i spasim ono što je izgubljeno."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25619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5832" y="203047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6587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Kada je Zakej sreo Isusa, priznao je da će svoju najdražu imovinu dati siromasima.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Šta vam je najvažnije?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Čega ste se odrekli nakon susreta s Isusom?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Moramo zapamtiti da nam je najdragocjenija stvar Isus.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922" y="120696"/>
            <a:ext cx="4053592" cy="572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rgbClr val="ff0000"/>
                </a:solidFill>
              </a:rPr>
              <a:t>Ko je Isus?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789" y="737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rgbClr val="0070c0"/>
                </a:solidFill>
              </a:rPr>
              <a:t>Isus je..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Spasitelj koji je došao u ovu zemlju da spasi sve bez razlike.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Današnje</a:t>
            </a:r>
            <a:r xmlns:a="http://schemas.openxmlformats.org/drawingml/2006/main">
              <a:rPr altLang="en-US" lang="b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kviz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Zašto su ljudi mrzeli Zakeja?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Jer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bio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šef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porez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kolekcionar.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Zato što je dobro vjerovao u Isusa.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Zato što se mnogo molio.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Zato što je bio zgodan.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53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bs" sz="2800">
                <a:solidFill>
                  <a:srgbClr val="ff0000"/>
                </a:solidFill>
              </a:rPr>
              <a:t>Zato što je bio glavni poreznik.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/>
              <a:t>Jer Sin Čovječiji dođe da potraži i spasi izgubljeno."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bs">
                <a:solidFill>
                  <a:schemeClr val="tx1">
                    <a:lumMod val="50000"/>
                    <a:lumOff val="50000"/>
                  </a:schemeClr>
                </a:solidFill>
              </a:rPr>
              <a:t>br. 78 Riječ Božja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400"/>
              <a:t>Kuća sagrađena na Stijeni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87" l="32" r="12" t="113"/>
          <a:stretch>
            <a:fillRect/>
          </a:stretch>
        </p:blipFill>
        <p:spPr>
          <a:xfrm>
            <a:off x="4382160" y="1782108"/>
            <a:ext cx="4752528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/>
              <a:t>„Stoga, svako ko čuje ove moje riječi i provodi ih u djelo je kao mudar čovjek koji je sagradio svoju kuću na stijeni.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Isus je ispričao priču o dvojici muškaraca koji su gradili kuću.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8" l="19" r="19" t="8"/>
          <a:stretch>
            <a:fillRect/>
          </a:stretch>
        </p:blipFill>
        <p:spPr>
          <a:xfrm>
            <a:off x="2015715" y="0"/>
            <a:ext cx="5112568" cy="5800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Isus je rekao: "Bože, tvoj otac te uvijek čeka."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Jedan od njih odlučio je da izgradi svoju kuću na pijesku, drugi na stijeni.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8" l="15" r="46" t="12"/>
          <a:stretch>
            <a:fillRect/>
          </a:stretch>
        </p:blipFill>
        <p:spPr>
          <a:xfrm>
            <a:off x="4579409" y="-2215"/>
            <a:ext cx="4564591" cy="57604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6" l="59" r="81" t="44"/>
          <a:stretch>
            <a:fillRect/>
          </a:stretch>
        </p:blipFill>
        <p:spPr>
          <a:xfrm>
            <a:off x="0" y="0"/>
            <a:ext cx="4572000" cy="574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373216"/>
            <a:ext cx="9078915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Njih dvoje su naporno radili na izgradnji kuće. Obje kuće su spolja izgledale snažno bez velike razlike.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02" l="69" r="90" t="109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Kada je jaka kiša izazvala poplavu, kuća izgrađena na pijesku je odnesena. Ali kuća izgrađena na stijeni stajala je čvrsto.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52" y="0"/>
            <a:ext cx="9137603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06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Isus je rekao: „Svako ko čuje moje reči i sprovodi ih u delo je kao mudar čovek koji je sagradio svoju kuću na steni.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0976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rekao: „Svako ko čuje moje reči i sprovodi ih u delo je kao mudar čovek koji je sagradio svoju kuću na steni.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 li svaku Božju riječ provodite u praksi?</a:t>
            </a:r>
            <a:r xmlns:a="http://schemas.openxmlformats.org/drawingml/2006/main">
              <a:rPr altLang="en-US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Budimo mudri ljudi koji se pokoravaju Božjoj Reči.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89415" y="218510"/>
            <a:ext cx="4053592" cy="57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/>
              <a:t>Ko je Isus?</a:t>
            </a:r>
            <a:r xmlns:a="http://schemas.openxmlformats.org/drawingml/2006/main">
              <a:rPr altLang="en-US" lang="bs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1422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rgbClr val="0070c0"/>
                </a:solidFill>
              </a:rPr>
              <a:t>Isuse</a:t>
            </a:r>
            <a:r xmlns:a="http://schemas.openxmlformats.org/drawingml/2006/main">
              <a:rPr altLang="en-US" lang="b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bs" sz="3600">
                <a:solidFill>
                  <a:srgbClr val="0070c0"/>
                </a:solidFill>
              </a:rPr>
              <a:t>je..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taj koji uživa u onima koji slušaju Riječ.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935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Kada se srušila kuća izgrađena na pijesku?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Čim je kuća izgrađena,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Kad je sunce sijalo,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Kada je mnogo ljudi ušlo u kuću,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Kada je padala velika kiša i poplavila,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bs" sz="2800">
                <a:solidFill>
                  <a:srgbClr val="ff0000"/>
                </a:solidFill>
              </a:rPr>
              <a:t>Kada je padala velika kiša i poplavila,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700808"/>
            <a:ext cx="8208912" cy="2288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/>
              <a:t>„Stoga, svako ko čuje ove moje riječi i provodi ih u djelo je kao mudar čovjek koji je sagradio svoju kuću na stijeni.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79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400"/>
              <a:t>Pet mudrih djevica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959038"/>
            <a:ext cx="536408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/>
              <a:t>"Zato bdijte, jer ne znate ni dan ni sat."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594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2384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Mnogo griješimo u životu.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Tako da se osjećamo krivim za grijeh protiv Boga.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Ali Bog nam je uvijek opraštao naše grijehe.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Jer Isus je već preuzeo sve naše grijehe.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Morate vjerovati u ovo i ići Bogu sa zahvalnošću i radošću.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Bilo je deset djevica koje su se spremale za svadbu. Pet mudrih djevojaka su pripremile lampe s dovoljno ulja, ali ostalih pet nisu.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473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Noću, kada je mladoženja zakasnila, deset djevica je zaspalo.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7" y="-99392"/>
            <a:ext cx="9134633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"Mladoženja je ovdje!" Djevice su ustajale u žurbi. I ugasila su se svjetla pet djevica koje nisu pripremile dovoljno ulja.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5412" y="260648"/>
            <a:ext cx="5013176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493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„Daj nam malo ulja.“ „Ako ti damo naše ulje, možda ćemo i nama ostati bez ulja. Idi po ulje."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6299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4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Ali dok je pet budalastih devojaka otišlo da kupi ulje, vrata gozbe su se zatvorila. Na kraju, pet budalastih devojaka nije smelo da prisustvuje zabavi.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6299" y="-1"/>
            <a:ext cx="9150300" cy="5445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967" y="185780"/>
            <a:ext cx="4053592" cy="698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446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73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Ovo je priča o kojoj nam Isus govori kako da čekamo dan kada se vrati.</a:t>
            </a:r>
            <a:r xmlns:a="http://schemas.openxmlformats.org/drawingml/2006/main">
              <a:rPr altLang="en-US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Niko ne zna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kada će Isus ponovo doći.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Ali poput pet mudrih djevica, uvijek se moramo probuditi i čekati Isusa pripremljenog srca.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021" y="268342"/>
            <a:ext cx="4053592" cy="567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/>
              <a:t>Ko je Isus?</a:t>
            </a:r>
            <a:r xmlns:a="http://schemas.openxmlformats.org/drawingml/2006/main">
              <a:rPr altLang="en-US" lang="bs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418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1276" y="842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rgbClr val="0070c0"/>
                </a:solidFill>
              </a:rPr>
              <a:t>Isuse..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obećao da će se ponovo vratiti u ovu zemlju kada niko ne zna.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021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Šta nije pripremilo pet ludih djevica?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5972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ulje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voda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odjeća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poklon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764"/>
            <a:ext cx="8712968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bs" sz="2800">
                <a:solidFill>
                  <a:srgbClr val="ff0000"/>
                </a:solidFill>
              </a:rPr>
              <a:t>ulje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/>
              <a:t>"Zato bdijte, jer ne znate ni dan ni sat."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80 Božja riječ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s" altLang="ko-KR" sz="4400"/>
              <a:t>Parabola o talentima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7944" y="1883482"/>
            <a:ext cx="5076360" cy="3921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9702"/>
            <a:ext cx="4053592" cy="569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/>
              <a:t>Ko je Isus?</a:t>
            </a:r>
            <a:r xmlns:a="http://schemas.openxmlformats.org/drawingml/2006/main">
              <a:rPr altLang="en-US" lang="bs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922" y="801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15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rgbClr val="0070c0"/>
                </a:solidFill>
              </a:rPr>
              <a:t>Isuse</a:t>
            </a:r>
            <a:r xmlns:a="http://schemas.openxmlformats.org/drawingml/2006/main">
              <a:rPr altLang="en-US" lang="b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bs" sz="3600">
                <a:solidFill>
                  <a:srgbClr val="0070c0"/>
                </a:solidFill>
              </a:rPr>
              <a:t>je..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taj koji nas uvijek voli i čeka.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/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/>
              <a:t>"Njegov gospodar je odgovorio: 'Bravo, dobri i vjerni slugo! Bio si vjeran u nekoliko stvari; za mnoge ću te postaviti. Dođi i podijeli sreću svog gospodara!"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Osoba je povjerila novac svojim slugama na putu u inostranstvo. Prvom je sluzi dao pet talenata, drugom dva, a trećem jedan.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29"/>
            <a:ext cx="9144000" cy="5513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51" y="4683968"/>
            <a:ext cx="9134632" cy="2219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Sluga koji je primio 5 talenata i dva talenata otišao je odjednom i stavio svoj novac na posao i dobio duplo. Međutim, čovjek koji je dobio 1 talenat izašao je i iskopao rupu u zemlji i sakrio novac svog gospodara.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36" l="115" r="45" t="136"/>
          <a:stretch>
            <a:fillRect/>
          </a:stretch>
        </p:blipFill>
        <p:spPr>
          <a:xfrm>
            <a:off x="10509" y="0"/>
            <a:ext cx="9133491" cy="4653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Kada se gospodar vratio i obračunao s njima, prvi sluga je dobio pet talenata više, a drugi još dva.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341" y="5445224"/>
            <a:ext cx="904931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Ali, sluga koji je dobio jedan talenat nije dobio nijedan. „Gospodaru, dao si mi samo jedan talenat. Kako onda mogu zaraditi više novca?”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63" y="5042117"/>
            <a:ext cx="9134646" cy="1794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Njegov gospodar je bio ljut. „Trebalo je da staviš moj novac na depozit kod bankara, ja bih ga vratio sa kamatom. Ti bezvrijedni slugo, izlazi iz moje kuće!"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2999" y="1"/>
            <a:ext cx="5364596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8269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908720"/>
            <a:ext cx="8352928" cy="4480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Isus nas upozorava da ne budemo lijeni kroz parabolu o talentima.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Ima nešto važnije od toga koliko smo primili.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Važnije je da živite život na slavu Božiju verno koristeći ono što imate.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Svi bismo trebali živjeti takvim životom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da bude hvaljen od Isusa.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4" y="11653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3200"/>
              <a:t>Ko je Isus?</a:t>
            </a:r>
            <a:r xmlns:a="http://schemas.openxmlformats.org/drawingml/2006/main">
              <a:rPr altLang="en-US" lang="bs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rgbClr val="0070c0"/>
                </a:solidFill>
              </a:rPr>
              <a:t>Isus je..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naš gospodar, koji procjenjuje naše živote i u skladu s tim nas nagrađuje.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9573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Šta je gospodar povjerio slugama dok je putovao daleko?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kuća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polje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prodavnica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talent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bs" sz="2800">
                <a:solidFill>
                  <a:srgbClr val="ff0000"/>
                </a:solidFill>
              </a:rPr>
              <a:t>talent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s" sz="4000"/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s" sz="3600"/>
              <a:t>"Njegov gospodar je odgovorio: 'Bravo, dobri i vjerni slugo! Bio si vjeran u nekoliko stvari; za mnoge ću te postaviti. Dođi i podijeli sreću svog gospodara!"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altLang="en-US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10406</ep:Words>
  <ep:PresentationFormat>화면 슬라이드 쇼(4:3)</ep:PresentationFormat>
  <ep:Paragraphs>1072</ep:Paragraphs>
  <ep:Slides>318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318</vt:i4>
      </vt:variant>
    </vt:vector>
  </ep:HeadingPairs>
  <ep:TitlesOfParts>
    <vt:vector size="319" baseType="lpstr">
      <vt:lpstr>Office 테마</vt:lpstr>
      <vt:lpstr>PowerPoint 프레젠테이션</vt:lpstr>
      <vt:lpstr>슬라이드 2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  <vt:lpstr>슬라이드 298</vt:lpstr>
      <vt:lpstr>슬라이드 299</vt:lpstr>
      <vt:lpstr>슬라이드 300</vt:lpstr>
      <vt:lpstr>슬라이드 301</vt:lpstr>
      <vt:lpstr>슬라이드 302</vt:lpstr>
      <vt:lpstr>슬라이드 303</vt:lpstr>
      <vt:lpstr>슬라이드 304</vt:lpstr>
      <vt:lpstr>슬라이드 305</vt:lpstr>
      <vt:lpstr>슬라이드 306</vt:lpstr>
      <vt:lpstr>슬라이드 307</vt:lpstr>
      <vt:lpstr>슬라이드 308</vt:lpstr>
      <vt:lpstr>슬라이드 309</vt:lpstr>
      <vt:lpstr>슬라이드 310</vt:lpstr>
      <vt:lpstr>슬라이드 311</vt:lpstr>
      <vt:lpstr>슬라이드 312</vt:lpstr>
      <vt:lpstr>슬라이드 313</vt:lpstr>
      <vt:lpstr>슬라이드 314</vt:lpstr>
      <vt:lpstr>슬라이드 315</vt:lpstr>
      <vt:lpstr>슬라이드 316</vt:lpstr>
      <vt:lpstr>슬라이드 317</vt:lpstr>
      <vt:lpstr>슬라이드 318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2023-10-28T06:02:50.655</dcterms:modified>
  <cp:revision>182</cp:revision>
  <dc:title>PowerPoint 프레젠테이션</dc:title>
  <cp:version>1000.0000.01</cp:version>
</cp:coreProperties>
</file>